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6" r:id="rId2"/>
    <p:sldMasterId id="2147483719" r:id="rId3"/>
    <p:sldMasterId id="2147483748" r:id="rId4"/>
  </p:sldMasterIdLst>
  <p:notesMasterIdLst>
    <p:notesMasterId r:id="rId12"/>
  </p:notesMasterIdLst>
  <p:sldIdLst>
    <p:sldId id="256" r:id="rId5"/>
    <p:sldId id="335" r:id="rId6"/>
    <p:sldId id="320" r:id="rId7"/>
    <p:sldId id="336" r:id="rId8"/>
    <p:sldId id="337" r:id="rId9"/>
    <p:sldId id="338" r:id="rId10"/>
    <p:sldId id="260" r:id="rId11"/>
  </p:sldIdLst>
  <p:sldSz cx="9144000" cy="5143500" type="screen16x9"/>
  <p:notesSz cx="6797675" cy="9874250"/>
  <p:defaultTextStyle>
    <a:defPPr>
      <a:defRPr lang="ru-RU"/>
    </a:defPPr>
    <a:lvl1pPr algn="l" defTabSz="815853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7926" indent="49206" algn="l" defTabSz="815853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15853" indent="98410" algn="l" defTabSz="815853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23779" indent="147616" algn="l" defTabSz="815853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31705" indent="196821" algn="l" defTabSz="815853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5657" algn="l" defTabSz="914262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2788" algn="l" defTabSz="914262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199919" algn="l" defTabSz="914262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051" algn="l" defTabSz="914262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3122F6"/>
    <a:srgbClr val="008E40"/>
    <a:srgbClr val="00A44A"/>
    <a:srgbClr val="009A46"/>
    <a:srgbClr val="D60000"/>
    <a:srgbClr val="BD6529"/>
    <a:srgbClr val="AC5208"/>
    <a:srgbClr val="DA5654"/>
    <a:srgbClr val="007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73" autoAdjust="0"/>
  </p:normalViewPr>
  <p:slideViewPr>
    <p:cSldViewPr snapToGrid="0">
      <p:cViewPr>
        <p:scale>
          <a:sx n="100" d="100"/>
          <a:sy n="100" d="100"/>
        </p:scale>
        <p:origin x="-516" y="2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DA6AC70-F375-435D-81B2-32D5C80D25AF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3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9371160-1113-4F10-A748-763222FD0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4340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85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26" algn="l" defTabSz="81585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853" algn="l" defTabSz="81585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779" algn="l" defTabSz="81585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705" algn="l" defTabSz="81585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DCCD-CA06-4007-B744-CC0BE73FF3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EB19-4E39-45E2-A519-89E891AB82CD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E31C6-B326-43E5-BDFD-E47ED39B9AB0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8019-D0E6-4FE0-BE73-F909E787E2C3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E1F4-16B5-4C03-8819-61334013D6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1033-74AF-49FB-A50E-C52D809EE89E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FCA3-380C-4447-AFE6-420CE8CE96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AB859-8F4D-4692-926E-38CB5ADC51B0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8756-9C54-46B8-9015-AA3C68BA42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3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0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1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6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1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311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205156"/>
            <a:ext cx="7320689" cy="3621940"/>
          </a:xfrm>
        </p:spPr>
        <p:txBody>
          <a:bodyPr/>
          <a:lstStyle>
            <a:lvl1pPr marL="163964" indent="0">
              <a:buFontTx/>
              <a:buNone/>
              <a:defRPr b="1">
                <a:latin typeface="+mj-lt"/>
              </a:defRPr>
            </a:lvl1pPr>
            <a:lvl2pPr marL="162532" indent="1433">
              <a:defRPr>
                <a:latin typeface="+mj-lt"/>
              </a:defRPr>
            </a:lvl2pPr>
            <a:lvl3pPr marL="283538" indent="-117424">
              <a:tabLst/>
              <a:defRPr>
                <a:latin typeface="+mj-lt"/>
              </a:defRPr>
            </a:lvl3pPr>
            <a:lvl4pPr marL="0" indent="162532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5" y="3845310"/>
            <a:ext cx="923619" cy="282640"/>
          </a:xfrm>
          <a:prstGeom prst="rect">
            <a:avLst/>
          </a:prstGeom>
          <a:noFill/>
        </p:spPr>
        <p:txBody>
          <a:bodyPr wrap="square" lIns="41240" tIns="20621" rIns="41240" bIns="20621" rtlCol="0">
            <a:noAutofit/>
          </a:bodyPr>
          <a:lstStyle/>
          <a:p>
            <a:pPr defTabSz="357680"/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4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4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127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205156"/>
            <a:ext cx="7320689" cy="3621940"/>
          </a:xfrm>
        </p:spPr>
        <p:txBody>
          <a:bodyPr/>
          <a:lstStyle>
            <a:lvl1pPr marL="163964" indent="0">
              <a:buFontTx/>
              <a:buNone/>
              <a:defRPr b="1">
                <a:latin typeface="+mj-lt"/>
              </a:defRPr>
            </a:lvl1pPr>
            <a:lvl2pPr marL="163964" indent="0">
              <a:defRPr>
                <a:latin typeface="+mj-lt"/>
              </a:defRPr>
            </a:lvl2pPr>
            <a:lvl3pPr marL="283538" indent="-117424">
              <a:defRPr>
                <a:latin typeface="+mj-lt"/>
              </a:defRPr>
            </a:lvl3pPr>
            <a:lvl4pPr marL="0" indent="162532">
              <a:defRPr>
                <a:latin typeface="+mj-lt"/>
              </a:defRPr>
            </a:lvl4pPr>
            <a:lvl5pPr marL="64727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4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44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00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75938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2572293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22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447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567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0895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116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134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656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1785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157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7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33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221" indent="0">
              <a:buNone/>
              <a:defRPr sz="1000" b="1"/>
            </a:lvl2pPr>
            <a:lvl3pPr marL="470447" indent="0">
              <a:buNone/>
              <a:defRPr sz="900" b="1"/>
            </a:lvl3pPr>
            <a:lvl4pPr marL="705670" indent="0">
              <a:buNone/>
              <a:defRPr sz="800" b="1"/>
            </a:lvl4pPr>
            <a:lvl5pPr marL="940895" indent="0">
              <a:buNone/>
              <a:defRPr sz="800" b="1"/>
            </a:lvl5pPr>
            <a:lvl6pPr marL="1176116" indent="0">
              <a:buNone/>
              <a:defRPr sz="800" b="1"/>
            </a:lvl6pPr>
            <a:lvl7pPr marL="1411340" indent="0">
              <a:buNone/>
              <a:defRPr sz="800" b="1"/>
            </a:lvl7pPr>
            <a:lvl8pPr marL="1646562" indent="0">
              <a:buNone/>
              <a:defRPr sz="800" b="1"/>
            </a:lvl8pPr>
            <a:lvl9pPr marL="1881785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221" indent="0">
              <a:buNone/>
              <a:defRPr sz="1000" b="1"/>
            </a:lvl2pPr>
            <a:lvl3pPr marL="470447" indent="0">
              <a:buNone/>
              <a:defRPr sz="900" b="1"/>
            </a:lvl3pPr>
            <a:lvl4pPr marL="705670" indent="0">
              <a:buNone/>
              <a:defRPr sz="800" b="1"/>
            </a:lvl4pPr>
            <a:lvl5pPr marL="940895" indent="0">
              <a:buNone/>
              <a:defRPr sz="800" b="1"/>
            </a:lvl5pPr>
            <a:lvl6pPr marL="1176116" indent="0">
              <a:buNone/>
              <a:defRPr sz="800" b="1"/>
            </a:lvl6pPr>
            <a:lvl7pPr marL="1411340" indent="0">
              <a:buNone/>
              <a:defRPr sz="800" b="1"/>
            </a:lvl7pPr>
            <a:lvl8pPr marL="1646562" indent="0">
              <a:buNone/>
              <a:defRPr sz="800" b="1"/>
            </a:lvl8pPr>
            <a:lvl9pPr marL="1881785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067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639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9"/>
            <a:ext cx="567428" cy="489829"/>
          </a:xfrm>
          <a:prstGeom prst="rect">
            <a:avLst/>
          </a:prstGeom>
        </p:spPr>
        <p:txBody>
          <a:bodyPr vert="horz" lIns="71523" tIns="35761" rIns="71523" bIns="35761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414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5" y="20479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221" indent="0">
              <a:buNone/>
              <a:defRPr sz="600"/>
            </a:lvl2pPr>
            <a:lvl3pPr marL="470447" indent="0">
              <a:buNone/>
              <a:defRPr sz="500"/>
            </a:lvl3pPr>
            <a:lvl4pPr marL="705670" indent="0">
              <a:buNone/>
              <a:defRPr sz="500"/>
            </a:lvl4pPr>
            <a:lvl5pPr marL="940895" indent="0">
              <a:buNone/>
              <a:defRPr sz="500"/>
            </a:lvl5pPr>
            <a:lvl6pPr marL="1176116" indent="0">
              <a:buNone/>
              <a:defRPr sz="500"/>
            </a:lvl6pPr>
            <a:lvl7pPr marL="1411340" indent="0">
              <a:buNone/>
              <a:defRPr sz="500"/>
            </a:lvl7pPr>
            <a:lvl8pPr marL="1646562" indent="0">
              <a:buNone/>
              <a:defRPr sz="500"/>
            </a:lvl8pPr>
            <a:lvl9pPr marL="1881785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7050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221" indent="0">
              <a:buNone/>
              <a:defRPr sz="1400"/>
            </a:lvl2pPr>
            <a:lvl3pPr marL="470447" indent="0">
              <a:buNone/>
              <a:defRPr sz="1200"/>
            </a:lvl3pPr>
            <a:lvl4pPr marL="705670" indent="0">
              <a:buNone/>
              <a:defRPr sz="1000"/>
            </a:lvl4pPr>
            <a:lvl5pPr marL="940895" indent="0">
              <a:buNone/>
              <a:defRPr sz="1000"/>
            </a:lvl5pPr>
            <a:lvl6pPr marL="1176116" indent="0">
              <a:buNone/>
              <a:defRPr sz="1000"/>
            </a:lvl6pPr>
            <a:lvl7pPr marL="1411340" indent="0">
              <a:buNone/>
              <a:defRPr sz="1000"/>
            </a:lvl7pPr>
            <a:lvl8pPr marL="1646562" indent="0">
              <a:buNone/>
              <a:defRPr sz="1000"/>
            </a:lvl8pPr>
            <a:lvl9pPr marL="1881785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221" indent="0">
              <a:buNone/>
              <a:defRPr sz="600"/>
            </a:lvl2pPr>
            <a:lvl3pPr marL="470447" indent="0">
              <a:buNone/>
              <a:defRPr sz="500"/>
            </a:lvl3pPr>
            <a:lvl4pPr marL="705670" indent="0">
              <a:buNone/>
              <a:defRPr sz="500"/>
            </a:lvl4pPr>
            <a:lvl5pPr marL="940895" indent="0">
              <a:buNone/>
              <a:defRPr sz="500"/>
            </a:lvl5pPr>
            <a:lvl6pPr marL="1176116" indent="0">
              <a:buNone/>
              <a:defRPr sz="500"/>
            </a:lvl6pPr>
            <a:lvl7pPr marL="1411340" indent="0">
              <a:buNone/>
              <a:defRPr sz="500"/>
            </a:lvl7pPr>
            <a:lvl8pPr marL="1646562" indent="0">
              <a:buNone/>
              <a:defRPr sz="500"/>
            </a:lvl8pPr>
            <a:lvl9pPr marL="1881785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839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716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080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4" y="4815020"/>
            <a:ext cx="3049347" cy="130118"/>
          </a:xfrm>
          <a:prstGeom prst="rect">
            <a:avLst/>
          </a:prstGeom>
          <a:noFill/>
        </p:spPr>
        <p:txBody>
          <a:bodyPr lIns="52661" tIns="26330" rIns="52661" bIns="26330">
            <a:spAutoFit/>
          </a:bodyPr>
          <a:lstStyle/>
          <a:p>
            <a:pPr algn="r" defTabSz="35768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4" y="4815019"/>
            <a:ext cx="3049347" cy="116856"/>
          </a:xfrm>
          <a:prstGeom prst="rect">
            <a:avLst/>
          </a:prstGeom>
          <a:noFill/>
        </p:spPr>
        <p:txBody>
          <a:bodyPr lIns="39527" tIns="19763" rIns="39527" bIns="19763">
            <a:spAutoFit/>
          </a:bodyPr>
          <a:lstStyle/>
          <a:p>
            <a:pPr algn="r" defTabSz="35768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4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224" indent="-200224">
              <a:defRPr sz="1900"/>
            </a:lvl1pPr>
            <a:lvl2pPr marL="428787" indent="-163651">
              <a:defRPr sz="1900"/>
            </a:lvl2pPr>
            <a:lvl3pPr marL="658265" indent="-165481">
              <a:defRPr sz="1900"/>
            </a:lvl3pPr>
            <a:lvl4pPr marL="858489" indent="-133481">
              <a:defRPr sz="1900"/>
            </a:lvl4pPr>
            <a:lvl5pPr marL="1053225" indent="-128911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590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590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590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590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590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51"/>
            <a:ext cx="708025" cy="275035"/>
          </a:xfrm>
        </p:spPr>
        <p:txBody>
          <a:bodyPr lIns="60098" tIns="30049" rIns="60098" bIns="30049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625849"/>
      </p:ext>
    </p:extLst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552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3844926"/>
            <a:ext cx="923925" cy="282575"/>
          </a:xfrm>
          <a:prstGeom prst="rect">
            <a:avLst/>
          </a:prstGeom>
          <a:noFill/>
        </p:spPr>
        <p:txBody>
          <a:bodyPr lIns="71550" tIns="35775" rIns="71550" bIns="35775"/>
          <a:lstStyle/>
          <a:p>
            <a:pPr defTabSz="81617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2EC95-2861-42E5-8236-628A125F57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7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9491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3844926"/>
            <a:ext cx="923925" cy="282575"/>
          </a:xfrm>
          <a:prstGeom prst="rect">
            <a:avLst/>
          </a:prstGeom>
          <a:noFill/>
        </p:spPr>
        <p:txBody>
          <a:bodyPr lIns="71550" tIns="35775" rIns="71550" bIns="35775"/>
          <a:lstStyle/>
          <a:p>
            <a:pPr defTabSz="81617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2EC95-2861-42E5-8236-628A125F571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591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3844926"/>
            <a:ext cx="923925" cy="282575"/>
          </a:xfrm>
          <a:prstGeom prst="rect">
            <a:avLst/>
          </a:prstGeom>
          <a:noFill/>
        </p:spPr>
        <p:txBody>
          <a:bodyPr lIns="71550" tIns="35775" rIns="71550" bIns="35775"/>
          <a:lstStyle/>
          <a:p>
            <a:pPr defTabSz="81617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B488-767F-455A-83AB-4E77A512D6B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2063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833D-0564-4632-A825-8973346DED3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4636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19BEF-B996-4DB6-B116-63B4603E29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006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907926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DA0AA-7C5A-4C25-AF02-2AEFFFE7C9F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859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61867-E31F-4D98-9E47-7BAFB52E037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045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DCCD-CA06-4007-B744-CC0BE73FF3B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1150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EB19-4E39-45E2-A519-89E891AB82C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89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3844926"/>
            <a:ext cx="923925" cy="282575"/>
          </a:xfrm>
          <a:prstGeom prst="rect">
            <a:avLst/>
          </a:prstGeom>
          <a:noFill/>
        </p:spPr>
        <p:txBody>
          <a:bodyPr lIns="71550" tIns="35775" rIns="71550" bIns="35775"/>
          <a:lstStyle/>
          <a:p>
            <a:pPr defTabSz="816174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B488-767F-455A-83AB-4E77A512D6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E31C6-B326-43E5-BDFD-E47ED39B9AB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709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8019-D0E6-4FE0-BE73-F909E787E2C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E1F4-16B5-4C03-8819-61334013D6A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491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1033-74AF-49FB-A50E-C52D809EE89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FCA3-380C-4447-AFE6-420CE8CE96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2178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AB859-8F4D-4692-926E-38CB5ADC51B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8756-9C54-46B8-9015-AA3C68BA429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6586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9400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760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256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104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3728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58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833D-0564-4632-A825-8973346DED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3594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530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8881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937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1603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115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38510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19BEF-B996-4DB6-B116-63B4603E29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DA0AA-7C5A-4C25-AF02-2AEFFFE7C9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61867-E31F-4D98-9E47-7BAFB52E0372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1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17" tIns="40809" rIns="81617" bIns="408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1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17" tIns="40809" rIns="81617" bIns="408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4637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 defTabSz="816174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9365DB-9FF9-4B59-895B-2D1F1D9C774B}" type="datetime1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4637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 defTabSz="816174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9" y="4398963"/>
            <a:ext cx="504825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 defTabSz="816174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10ECF49-00F3-49F7-BE3D-ABC364A41D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61" r:id="rId13"/>
    <p:sldLayoutId id="2147483662" r:id="rId14"/>
    <p:sldLayoutId id="2147483663" r:id="rId15"/>
  </p:sldLayoutIdLst>
  <p:hf hdr="0" ftr="0" dt="0"/>
  <p:txStyles>
    <p:titleStyle>
      <a:lvl1pPr algn="l" defTabSz="815853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132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262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394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525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21" algn="l" defTabSz="815853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21" algn="l" defTabSz="815853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129" indent="-203169" algn="l" defTabSz="81585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946" algn="just" defTabSz="815853" rtl="0" eaLnBrk="0" fontAlgn="base" hangingPunct="0">
        <a:lnSpc>
          <a:spcPts val="1899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194" algn="l" defTabSz="815853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1" y="367522"/>
            <a:ext cx="7343873" cy="832711"/>
          </a:xfrm>
          <a:prstGeom prst="rect">
            <a:avLst/>
          </a:prstGeom>
        </p:spPr>
        <p:txBody>
          <a:bodyPr vert="horz" lIns="71523" tIns="35761" rIns="71523" bIns="3576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1" y="1200151"/>
            <a:ext cx="7343873" cy="3626943"/>
          </a:xfrm>
          <a:prstGeom prst="rect">
            <a:avLst/>
          </a:prstGeom>
        </p:spPr>
        <p:txBody>
          <a:bodyPr vert="horz" lIns="71523" tIns="35761" rIns="71523" bIns="3576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23" tIns="35761" rIns="71523" bIns="35761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680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6"/>
            <a:ext cx="2895600" cy="273844"/>
          </a:xfrm>
          <a:prstGeom prst="rect">
            <a:avLst/>
          </a:prstGeom>
        </p:spPr>
        <p:txBody>
          <a:bodyPr vert="horz" lIns="71523" tIns="35761" rIns="71523" bIns="35761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680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23" tIns="35761" rIns="71523" bIns="35761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680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</a:rPr>
              <a:pPr defTabSz="357680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217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 ftr="0" dt="0"/>
  <p:txStyles>
    <p:titleStyle>
      <a:lvl1pPr algn="l" defTabSz="470447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3964" indent="0" algn="l" defTabSz="470447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3964" indent="0" algn="l" defTabSz="470447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486" indent="-117424" algn="l" defTabSz="470447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532" algn="just" defTabSz="470447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270" indent="0" algn="l" defTabSz="470447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3729" indent="-117611" algn="l" defTabSz="470447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950" indent="-117611" algn="l" defTabSz="470447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4175" indent="-117611" algn="l" defTabSz="470447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9398" indent="-117611" algn="l" defTabSz="470447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221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447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5670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0895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116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1340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6562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1785" algn="l" defTabSz="470447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1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17" tIns="40809" rIns="81617" bIns="408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1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17" tIns="40809" rIns="81617" bIns="408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4637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 defTabSz="816174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9365DB-9FF9-4B59-895B-2D1F1D9C774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4637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 defTabSz="816174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9" y="4398963"/>
            <a:ext cx="504825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 defTabSz="816174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10ECF49-00F3-49F7-BE3D-ABC364A41D5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72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</p:sldLayoutIdLst>
  <p:hf hdr="0" ftr="0" dt="0"/>
  <p:txStyles>
    <p:titleStyle>
      <a:lvl1pPr algn="l" defTabSz="815853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853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132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262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394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525" algn="l" defTabSz="815853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21" algn="l" defTabSz="815853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21" algn="l" defTabSz="815853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129" indent="-203169" algn="l" defTabSz="81585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946" algn="just" defTabSz="815853" rtl="0" eaLnBrk="0" fontAlgn="base" hangingPunct="0">
        <a:lnSpc>
          <a:spcPts val="1899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194" algn="l" defTabSz="815853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4961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#P3"/><Relationship Id="rId2" Type="http://schemas.openxmlformats.org/officeDocument/2006/relationships/hyperlink" Target="consultantplus://offline/ref=90967E3185C318ECAE0182ACF5032BB83B9036D241959D1AB0DC6A089F9DE78CAC4E7C966742E28CZ4w1H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consultantplus://offline/ref=90967E3185C318ECAE0182ACF5032BB83B9030D34A949D1AB0DC6A089FZ9wDH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15AF223D37F45C82CD36E961BD4BB74332F55493A7AA3F7144EEAD0A6D59784A6DCD4AC0102C49C4BA44969012FE7BF58C277C017241sB54I" TargetMode="External"/><Relationship Id="rId13" Type="http://schemas.openxmlformats.org/officeDocument/2006/relationships/hyperlink" Target="consultantplus://offline/ref=8813F160E00BBC500B098F4FC38F523BBD27C37B83C15DE687FF6B347783D3678DE3447561C12457DDF326253F84B32660D3878767FE9E6AS1GBI" TargetMode="External"/><Relationship Id="rId3" Type="http://schemas.openxmlformats.org/officeDocument/2006/relationships/hyperlink" Target="consultantplus://offline/ref=D19ACA34B332B4A9155DB875F5954A111818516AD40F022D06C6D5DEF321C97CD617ACABE1CB0B679051274A3C83A2662696508FB8x51AI" TargetMode="External"/><Relationship Id="rId7" Type="http://schemas.openxmlformats.org/officeDocument/2006/relationships/hyperlink" Target="consultantplus://offline/ref=15AF223D37F45C82CD36E961BD4BB74332F55493A7AA3F7144EEAD0A6D59784A6DCD4AC11F2A439BBF5187C81EFD67EB8431600373s459I" TargetMode="External"/><Relationship Id="rId12" Type="http://schemas.openxmlformats.org/officeDocument/2006/relationships/hyperlink" Target="consultantplus://offline/ref=8813F160E00BBC500B098F4FC38F523BBD27C37B83C15DE687FF6B347783D3678DE3447561C12457D1F326253F84B32660D3878767FE9E6AS1GBI" TargetMode="External"/><Relationship Id="rId2" Type="http://schemas.openxmlformats.org/officeDocument/2006/relationships/hyperlink" Target="consultantplus://offline/ref=D19ACA34B332B4A9155DB875F5954A111818516AD40F022D06C6D5DEF321C97CD617ACAAE5C00B679051274A3C83A2662696508FB8x51AI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consultantplus://offline/ref=4820B5009F5CD2E4ECD296CD6B12DB26FFB274987DDCCF4312D6A3930F125E217E0C265A34138179339BDB2C17E0E51BD51ACD9162E1SC14I" TargetMode="External"/><Relationship Id="rId11" Type="http://schemas.openxmlformats.org/officeDocument/2006/relationships/hyperlink" Target="consultantplus://offline/ref=2EAB816D5C373E5FA3ACE1FED2660361458631DD86A2366C6CD5A5C2BA8ACC2EB738725D8F8AD5D96E1D35DC3EB561ABA960650606C4n3N7I" TargetMode="External"/><Relationship Id="rId5" Type="http://schemas.openxmlformats.org/officeDocument/2006/relationships/hyperlink" Target="consultantplus://offline/ref=4820B5009F5CD2E4ECD296CD6B12DB26FFB274987DDCCF4312D6A3930F125E217E0C265C39188579339BDB2C17E0E51BD51ACD9162E1SC14I" TargetMode="External"/><Relationship Id="rId15" Type="http://schemas.openxmlformats.org/officeDocument/2006/relationships/hyperlink" Target="consultantplus://offline/ref=8813F160E00BBC500B098F4FC38F523BBD27C37B83C15DE687FF6B347783D3678DE3447561C02D5FD0F326253F84B32660D3878767FE9E6AS1GBI" TargetMode="External"/><Relationship Id="rId10" Type="http://schemas.openxmlformats.org/officeDocument/2006/relationships/hyperlink" Target="consultantplus://offline/ref=15A9E01D12500840C3ADE984937F3F817CA1FA04D6CC8DDDF45B8567EC6BE3C77C33716E93F09627377B189FA7F9384144B05021D13A891BV3M1I" TargetMode="External"/><Relationship Id="rId4" Type="http://schemas.openxmlformats.org/officeDocument/2006/relationships/hyperlink" Target="consultantplus://offline/ref=D19ACA34B332B4A9155DB875F5954A111818516AD40F022D06C6D5DEF321C97CD617ACAEE6CE0238954436123080BE782E804C8DB952x218I" TargetMode="External"/><Relationship Id="rId9" Type="http://schemas.openxmlformats.org/officeDocument/2006/relationships/hyperlink" Target="consultantplus://offline/ref=15A9E01D12500840C3ADE984937F3F817CA1FA04D6CC8DDDF45B8567EC6BE3C77C33716D94F99477643419C3E2AE2B404EB05229CEV3M1I" TargetMode="External"/><Relationship Id="rId14" Type="http://schemas.openxmlformats.org/officeDocument/2006/relationships/hyperlink" Target="consultantplus://offline/ref=8813F160E00BBC500B098F4FC38F523BBD27C37B83C15DE687FF6B347783D3678DE3447666C82F0384BC27797AD3A0276AD3858F78SFG5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160021" y="2880362"/>
            <a:ext cx="8823960" cy="843914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5000"/>
              </a:lnSpc>
            </a:pPr>
            <a:r>
              <a:rPr lang="ru-RU" sz="1800" dirty="0"/>
              <a:t>Схемы дробления бизнеса: признаки и риски, неправомерное использование специальных налоговых режимов. Позиция налоговых органов Хабаровского края по применению положений статьи 54.1 НК РФ при осуществлении налогового </a:t>
            </a:r>
            <a:r>
              <a:rPr lang="ru-RU" sz="1800" dirty="0" smtClean="0"/>
              <a:t>контроля</a:t>
            </a:r>
            <a:r>
              <a:rPr lang="ru-RU" sz="1900" dirty="0"/>
              <a:t/>
            </a:r>
            <a:br>
              <a:rPr lang="ru-RU" sz="1900" dirty="0"/>
            </a:br>
            <a:endParaRPr lang="ru-RU" sz="1900" dirty="0"/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5475" y="3829051"/>
            <a:ext cx="7248525" cy="1047750"/>
          </a:xfrm>
        </p:spPr>
        <p:txBody>
          <a:bodyPr>
            <a:noAutofit/>
          </a:bodyPr>
          <a:lstStyle/>
          <a:p>
            <a:pPr eaLnBrk="1" hangingPunct="1">
              <a:lnSpc>
                <a:spcPct val="85000"/>
              </a:lnSpc>
              <a:spcBef>
                <a:spcPts val="0"/>
              </a:spcBef>
            </a:pPr>
            <a:endParaRPr lang="ru-RU" sz="1600" dirty="0" smtClean="0"/>
          </a:p>
          <a:p>
            <a:pPr eaLnBrk="1" hangingPunct="1">
              <a:lnSpc>
                <a:spcPct val="85000"/>
              </a:lnSpc>
              <a:spcBef>
                <a:spcPts val="0"/>
              </a:spcBef>
            </a:pPr>
            <a:r>
              <a:rPr lang="ru-RU" sz="1400" dirty="0" smtClean="0"/>
              <a:t>Карась Елена Александровна заместитель начальника контрольного отдела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924052"/>
            <a:ext cx="9144000" cy="885824"/>
          </a:xfrm>
          <a:prstGeom prst="rect">
            <a:avLst/>
          </a:prstGeom>
        </p:spPr>
        <p:txBody>
          <a:bodyPr lIns="104290" tIns="52145" rIns="104290" bIns="52145" anchor="ctr"/>
          <a:lstStyle/>
          <a:p>
            <a:pPr algn="ctr" defTabSz="1042831"/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УПРАВЛЕНИЕ </a:t>
            </a:r>
            <a:r>
              <a:rPr lang="ru-RU" b="1" dirty="0" smtClean="0">
                <a:solidFill>
                  <a:schemeClr val="bg1"/>
                </a:solidFill>
                <a:latin typeface="Calibri" pitchFamily="34" charset="0"/>
              </a:rPr>
              <a:t>ФЕДЕРАЛЬНОЙ НАЛОГОВОЙ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СЛУЖБЫ ПО ХАБАРОВСКОМУ </a:t>
            </a:r>
            <a:r>
              <a:rPr lang="ru-RU" b="1" dirty="0" smtClean="0">
                <a:solidFill>
                  <a:schemeClr val="bg1"/>
                </a:solidFill>
                <a:latin typeface="Calibri" pitchFamily="34" charset="0"/>
              </a:rPr>
              <a:t>КРАЮ</a:t>
            </a:r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 bwMode="auto">
          <a:xfrm rot="10800000" flipV="1">
            <a:off x="3766136" y="4433255"/>
            <a:ext cx="1208501" cy="576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515" tIns="40759" rIns="81515" bIns="40759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4140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414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414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414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</a:t>
            </a:r>
          </a:p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endParaRPr lang="ru-RU" sz="1600" i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501" y="114300"/>
            <a:ext cx="89534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6024" fontAlgn="auto"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+mn-lt"/>
              </a:rPr>
              <a:t>Публичное обсуждение по вопросам правоприменительной практики налоговых органов Хабаровского края и соблюдения обязательных требований при проведении контрольно-надзорной деятельности</a:t>
            </a:r>
            <a:endParaRPr lang="ru-RU" sz="1200" b="1" dirty="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38150" y="942975"/>
            <a:ext cx="7915275" cy="3884121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1900" dirty="0" smtClean="0">
                <a:latin typeface="Calibri" pitchFamily="34" charset="0"/>
              </a:rPr>
              <a:t>Первичные </a:t>
            </a:r>
            <a:r>
              <a:rPr lang="ru-RU" sz="1900" dirty="0">
                <a:latin typeface="Calibri" pitchFamily="34" charset="0"/>
              </a:rPr>
              <a:t>признаки (обстоятельства), указывающие на применение схемы ухода от налогообложения </a:t>
            </a:r>
            <a:r>
              <a:rPr lang="ru-RU" sz="1900" dirty="0" smtClean="0">
                <a:latin typeface="Calibri" pitchFamily="34" charset="0"/>
              </a:rPr>
              <a:t>в </a:t>
            </a:r>
            <a:r>
              <a:rPr lang="ru-RU" sz="1900" dirty="0">
                <a:latin typeface="Calibri" pitchFamily="34" charset="0"/>
              </a:rPr>
              <a:t>виде «дробления бизнеса</a:t>
            </a:r>
            <a:r>
              <a:rPr lang="ru-RU" sz="1900" dirty="0" smtClean="0">
                <a:latin typeface="Calibri" pitchFamily="34" charset="0"/>
              </a:rPr>
              <a:t>»:</a:t>
            </a:r>
          </a:p>
          <a:p>
            <a:pPr algn="ctr">
              <a:spcBef>
                <a:spcPts val="0"/>
              </a:spcBef>
            </a:pPr>
            <a:endParaRPr lang="ru-RU" sz="1900" dirty="0" smtClean="0">
              <a:latin typeface="Calibri" pitchFamily="34" charset="0"/>
            </a:endParaRPr>
          </a:p>
          <a:p>
            <a:pPr marL="449714" indent="-28575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latin typeface="Calibri" pitchFamily="34" charset="0"/>
              </a:rPr>
              <a:t>взаимозависимость </a:t>
            </a:r>
            <a:r>
              <a:rPr lang="ru-RU" dirty="0">
                <a:latin typeface="Calibri" pitchFamily="34" charset="0"/>
              </a:rPr>
              <a:t>лиц (наличие в составе учредителей, </a:t>
            </a:r>
            <a:r>
              <a:rPr lang="ru-RU" dirty="0" smtClean="0">
                <a:latin typeface="Calibri" pitchFamily="34" charset="0"/>
              </a:rPr>
              <a:t>руководителей </a:t>
            </a:r>
            <a:r>
              <a:rPr lang="ru-RU" dirty="0">
                <a:latin typeface="Calibri" pitchFamily="34" charset="0"/>
              </a:rPr>
              <a:t>всех организаций одних и тех же физических лиц, родственные отношения, участие в органах управления и т.п.);</a:t>
            </a:r>
          </a:p>
          <a:p>
            <a:pPr marL="449714" indent="-285750" algn="just">
              <a:buFont typeface="Wingdings" pitchFamily="2" charset="2"/>
              <a:buChar char="Ø"/>
            </a:pPr>
            <a:r>
              <a:rPr lang="ru-RU" dirty="0" smtClean="0">
                <a:latin typeface="Calibri" pitchFamily="34" charset="0"/>
              </a:rPr>
              <a:t>единый </a:t>
            </a:r>
            <a:r>
              <a:rPr lang="ru-RU" dirty="0">
                <a:latin typeface="Calibri" pitchFamily="34" charset="0"/>
              </a:rPr>
              <a:t>адрес регистрации, сайт в сети Интернет;</a:t>
            </a:r>
          </a:p>
          <a:p>
            <a:pPr marL="449714" indent="-285750" algn="just">
              <a:buFont typeface="Wingdings" pitchFamily="2" charset="2"/>
              <a:buChar char="Ø"/>
            </a:pPr>
            <a:r>
              <a:rPr lang="ru-RU" dirty="0" smtClean="0">
                <a:latin typeface="Calibri" pitchFamily="34" charset="0"/>
              </a:rPr>
              <a:t>единый </a:t>
            </a:r>
            <a:r>
              <a:rPr lang="ru-RU" dirty="0">
                <a:latin typeface="Calibri" pitchFamily="34" charset="0"/>
              </a:rPr>
              <a:t>вид деятельности;</a:t>
            </a:r>
          </a:p>
          <a:p>
            <a:pPr marL="449714" indent="-285750" algn="just">
              <a:buFont typeface="Wingdings" pitchFamily="2" charset="2"/>
              <a:buChar char="Ø"/>
            </a:pPr>
            <a:r>
              <a:rPr lang="ru-RU" dirty="0" smtClean="0">
                <a:latin typeface="Calibri" pitchFamily="34" charset="0"/>
              </a:rPr>
              <a:t>наличие </a:t>
            </a:r>
            <a:r>
              <a:rPr lang="ru-RU" dirty="0">
                <a:latin typeface="Calibri" pitchFamily="34" charset="0"/>
              </a:rPr>
              <a:t>сотрудников, одновременно работающих в нескольких организациях;</a:t>
            </a:r>
          </a:p>
          <a:p>
            <a:pPr marL="449714" indent="-285750" algn="just">
              <a:buFont typeface="Wingdings" pitchFamily="2" charset="2"/>
              <a:buChar char="Ø"/>
            </a:pPr>
            <a:r>
              <a:rPr lang="ru-RU" dirty="0" smtClean="0">
                <a:latin typeface="Calibri" pitchFamily="34" charset="0"/>
              </a:rPr>
              <a:t>применение </a:t>
            </a:r>
            <a:r>
              <a:rPr lang="ru-RU" dirty="0">
                <a:latin typeface="Calibri" pitchFamily="34" charset="0"/>
              </a:rPr>
              <a:t>участниками группы ОСНО и специальных налоговых режимов (УСНО, ЕНВД, патентная система);  </a:t>
            </a:r>
          </a:p>
          <a:p>
            <a:pPr marL="449714" indent="-285750" algn="just">
              <a:buFont typeface="Wingdings" pitchFamily="2" charset="2"/>
              <a:buChar char="Ø"/>
            </a:pPr>
            <a:r>
              <a:rPr lang="ru-RU" dirty="0" smtClean="0">
                <a:latin typeface="Calibri" pitchFamily="34" charset="0"/>
              </a:rPr>
              <a:t>превышение </a:t>
            </a:r>
            <a:r>
              <a:rPr lang="ru-RU" dirty="0">
                <a:latin typeface="Calibri" pitchFamily="34" charset="0"/>
              </a:rPr>
              <a:t>(в совокупности со всеми участниками) пределов установленных Налоговым кодексом </a:t>
            </a:r>
            <a:r>
              <a:rPr lang="ru-RU" dirty="0" smtClean="0">
                <a:latin typeface="Calibri" pitchFamily="34" charset="0"/>
              </a:rPr>
              <a:t>Российской Федерации для </a:t>
            </a:r>
            <a:r>
              <a:rPr lang="ru-RU" dirty="0">
                <a:latin typeface="Calibri" pitchFamily="34" charset="0"/>
              </a:rPr>
              <a:t>применения специальных налоговых </a:t>
            </a:r>
            <a:r>
              <a:rPr lang="ru-RU" dirty="0" smtClean="0">
                <a:latin typeface="Calibri" pitchFamily="34" charset="0"/>
              </a:rPr>
              <a:t>режимов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57249" y="375805"/>
            <a:ext cx="7302579" cy="557645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Calibri" pitchFamily="34" charset="0"/>
              </a:rPr>
              <a:t>Письмо ФНС России от 11.08.2017 № СА-4-7/15895@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E7DA0AA-7C5A-4C25-AF02-2AEFFFE7C9F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520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3375" y="1533525"/>
            <a:ext cx="8029575" cy="3143250"/>
          </a:xfrm>
        </p:spPr>
        <p:txBody>
          <a:bodyPr/>
          <a:lstStyle/>
          <a:p>
            <a:pPr marL="570213" indent="-285750" algn="just">
              <a:buFont typeface="Wingdings" pitchFamily="2" charset="2"/>
              <a:buChar char="Ø"/>
            </a:pPr>
            <a:r>
              <a:rPr lang="ru-RU" sz="1800" dirty="0" smtClean="0"/>
              <a:t>наличие </a:t>
            </a:r>
            <a:r>
              <a:rPr lang="ru-RU" sz="1800" dirty="0"/>
              <a:t>у компании или физического лица определенной доли уставного капитала, которая дает право голоса</a:t>
            </a:r>
            <a:r>
              <a:rPr lang="ru-RU" sz="1800" dirty="0" smtClean="0"/>
              <a:t>;</a:t>
            </a:r>
          </a:p>
          <a:p>
            <a:pPr marL="570213" indent="-285750" algn="just">
              <a:buFont typeface="Wingdings" pitchFamily="2" charset="2"/>
              <a:buChar char="Ø"/>
            </a:pPr>
            <a:endParaRPr lang="ru-RU" sz="1800" dirty="0"/>
          </a:p>
          <a:p>
            <a:pPr marL="570213" indent="-285750" algn="just">
              <a:buFont typeface="Wingdings" pitchFamily="2" charset="2"/>
              <a:buChar char="Ø"/>
            </a:pPr>
            <a:r>
              <a:rPr lang="ru-RU" sz="1800" dirty="0" smtClean="0"/>
              <a:t>наличие </a:t>
            </a:r>
            <a:r>
              <a:rPr lang="ru-RU" sz="1800" dirty="0"/>
              <a:t>у физического лица должностных полномочий, а у юридического лица правового статуса, которые позволяют управлять действиями компании</a:t>
            </a:r>
            <a:r>
              <a:rPr lang="ru-RU" sz="1800" dirty="0" smtClean="0"/>
              <a:t>;</a:t>
            </a:r>
          </a:p>
          <a:p>
            <a:pPr marL="570213" indent="-285750" algn="just">
              <a:buFont typeface="Wingdings" pitchFamily="2" charset="2"/>
              <a:buChar char="Ø"/>
            </a:pPr>
            <a:endParaRPr lang="ru-RU" sz="1800" dirty="0"/>
          </a:p>
          <a:p>
            <a:pPr marL="570213" indent="-285750" algn="just">
              <a:buFont typeface="Wingdings" pitchFamily="2" charset="2"/>
              <a:buChar char="Ø"/>
            </a:pPr>
            <a:r>
              <a:rPr lang="ru-RU" sz="1800" dirty="0" smtClean="0"/>
              <a:t>наличие </a:t>
            </a:r>
            <a:r>
              <a:rPr lang="ru-RU" sz="1800" dirty="0"/>
              <a:t>родственных связей между физическими лицами (например, супруги, родители).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49" y="482601"/>
            <a:ext cx="7296151" cy="688974"/>
          </a:xfrm>
        </p:spPr>
        <p:txBody>
          <a:bodyPr/>
          <a:lstStyle/>
          <a:p>
            <a:pPr algn="ctr"/>
            <a:r>
              <a:rPr lang="ru-RU" sz="2000" dirty="0"/>
              <a:t>Основные критерии взаимозависимости, установленные </a:t>
            </a:r>
            <a:r>
              <a:rPr lang="ru-RU" sz="2000" dirty="0" smtClean="0"/>
              <a:t>Налоговым кодексом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6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8600" y="1457324"/>
            <a:ext cx="8191499" cy="3457575"/>
          </a:xfrm>
        </p:spPr>
        <p:txBody>
          <a:bodyPr/>
          <a:lstStyle/>
          <a:p>
            <a:pPr marL="570213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Определение  </a:t>
            </a:r>
            <a:r>
              <a:rPr lang="ru-RU" sz="1600" dirty="0"/>
              <a:t>Верховного суда </a:t>
            </a:r>
            <a:r>
              <a:rPr lang="ru-RU" sz="1600" dirty="0" smtClean="0"/>
              <a:t>РФ от </a:t>
            </a:r>
            <a:r>
              <a:rPr lang="ru-RU" sz="1600" dirty="0"/>
              <a:t>27.05.2019 № 303-ЭС19-6332 по делу </a:t>
            </a:r>
            <a:r>
              <a:rPr lang="ru-RU" sz="1600" dirty="0" smtClean="0"/>
              <a:t>№ </a:t>
            </a:r>
            <a:r>
              <a:rPr lang="ru-RU" sz="1600" dirty="0"/>
              <a:t>А73-21299/2017 в отношении ООО «</a:t>
            </a:r>
            <a:r>
              <a:rPr lang="ru-RU" sz="1600" dirty="0" err="1"/>
              <a:t>Инотэк</a:t>
            </a:r>
            <a:r>
              <a:rPr lang="ru-RU" sz="1600" dirty="0"/>
              <a:t>» - реорганизация юридического лица в форме выделения нескольких ООО, с целью применения специального налогового режима – УСН. При этом фактически вся финансово-хозяйственная деятельность единолично осуществлялась ООО «</a:t>
            </a:r>
            <a:r>
              <a:rPr lang="ru-RU" sz="1600" dirty="0" err="1"/>
              <a:t>Инотэк</a:t>
            </a:r>
            <a:r>
              <a:rPr lang="ru-RU" sz="1600" dirty="0" smtClean="0"/>
              <a:t>»; </a:t>
            </a:r>
          </a:p>
          <a:p>
            <a:pPr marL="570213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Определение </a:t>
            </a:r>
            <a:r>
              <a:rPr lang="ru-RU" sz="1600" dirty="0"/>
              <a:t>Верховного Суда от 06.08.2018 № 303-КГ-18-11073 по делу № А59-6106/2015 в отношении ИП </a:t>
            </a:r>
            <a:r>
              <a:rPr lang="ru-RU" sz="1600" dirty="0" err="1"/>
              <a:t>Тян</a:t>
            </a:r>
            <a:r>
              <a:rPr lang="ru-RU" sz="1600" dirty="0"/>
              <a:t> Ки </a:t>
            </a:r>
            <a:r>
              <a:rPr lang="ru-RU" sz="1600" dirty="0" err="1"/>
              <a:t>Чель</a:t>
            </a:r>
            <a:r>
              <a:rPr lang="ru-RU" sz="1600" dirty="0"/>
              <a:t> - распределение между взаимозависимыми лицами используемой площади, с целью не превышения 150 кв. м. и применения </a:t>
            </a:r>
            <a:r>
              <a:rPr lang="ru-RU" sz="1600" dirty="0" smtClean="0"/>
              <a:t>ЕНВД;</a:t>
            </a:r>
          </a:p>
          <a:p>
            <a:pPr marL="570213" indent="-2857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 Постановление </a:t>
            </a:r>
            <a:r>
              <a:rPr lang="ru-RU" sz="1600" dirty="0"/>
              <a:t>Арбитражного суда Дальневосточного округа от 08.08.2018 № Ф03-3132/2018 по делу № А24-2305/2017 в отношении ООО «Автомир» - деление бизнеса между взаимозависимыми лицами по видам деятельности с целью применения ЕНВД, и распределения дохода с целью применения </a:t>
            </a:r>
            <a:r>
              <a:rPr lang="ru-RU" sz="1600" dirty="0" smtClean="0"/>
              <a:t>УСНО.</a:t>
            </a:r>
            <a:endParaRPr lang="ru-RU" sz="1600" dirty="0"/>
          </a:p>
          <a:p>
            <a:pPr algn="just"/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352425"/>
            <a:ext cx="7548638" cy="923925"/>
          </a:xfrm>
        </p:spPr>
        <p:txBody>
          <a:bodyPr/>
          <a:lstStyle/>
          <a:p>
            <a:pPr algn="ctr"/>
            <a:r>
              <a:rPr lang="ru-RU" sz="1900" dirty="0"/>
              <a:t>Положительная судебная </a:t>
            </a:r>
            <a:r>
              <a:rPr lang="ru-RU" sz="1900" dirty="0" smtClean="0"/>
              <a:t>практика о получении налогоплательщиком </a:t>
            </a:r>
            <a:r>
              <a:rPr lang="ru-RU" sz="1900" dirty="0"/>
              <a:t>необоснованной налоговой выгоды путем применения схем дробления </a:t>
            </a:r>
            <a:r>
              <a:rPr lang="ru-RU" sz="1900" dirty="0" smtClean="0"/>
              <a:t>бизнеса</a:t>
            </a: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704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5250" y="1152525"/>
            <a:ext cx="8267700" cy="3733800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sz="1500" dirty="0" smtClean="0"/>
              <a:t>1. Не </a:t>
            </a:r>
            <a:r>
              <a:rPr lang="ru-RU" sz="1500" dirty="0"/>
              <a:t>допускается уменьшение налогоплательщиком налоговой базы и (или) суммы подлежащего уплате налога в результате </a:t>
            </a:r>
            <a:r>
              <a:rPr lang="ru-RU" sz="1500" dirty="0">
                <a:hlinkClick r:id="rId2"/>
              </a:rPr>
              <a:t>искажения</a:t>
            </a:r>
            <a:r>
              <a:rPr lang="ru-RU" sz="1500" dirty="0"/>
              <a:t> сведений о фактах хозяйственной жизни (совокупности таких фактов), об объектах налогообложения, подлежащих отражению в налоговом и (или) бухгалтерском учете либо налоговой отчетности налогоплательщика</a:t>
            </a:r>
            <a:r>
              <a:rPr lang="ru-RU" sz="1500" dirty="0" smtClean="0"/>
              <a:t>.</a:t>
            </a:r>
          </a:p>
          <a:p>
            <a:pPr algn="just">
              <a:spcBef>
                <a:spcPts val="0"/>
              </a:spcBef>
            </a:pPr>
            <a:endParaRPr lang="ru-RU" sz="1500" dirty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1500" dirty="0" smtClean="0"/>
              <a:t>2</a:t>
            </a:r>
            <a:r>
              <a:rPr lang="ru-RU" sz="1500" dirty="0"/>
              <a:t>. При отсутствии обстоятельств, предусмотренных </a:t>
            </a:r>
            <a:r>
              <a:rPr lang="ru-RU" sz="1500" dirty="0">
                <a:hlinkClick r:id="rId3" action="ppaction://hlinkfile"/>
              </a:rPr>
              <a:t>пунктом 1</a:t>
            </a:r>
            <a:r>
              <a:rPr lang="ru-RU" sz="1500" dirty="0"/>
              <a:t> настоящей статьи, </a:t>
            </a:r>
            <a:r>
              <a:rPr lang="ru-RU" sz="1500" dirty="0">
                <a:solidFill>
                  <a:srgbClr val="3122F6"/>
                </a:solidFill>
              </a:rPr>
              <a:t>по имевшим место сделкам (операциям</a:t>
            </a:r>
            <a:r>
              <a:rPr lang="ru-RU" sz="1500" dirty="0"/>
              <a:t>) налогоплательщик вправе уменьшить налоговую базу и (или) сумму подлежащего уплате налога в соответствии с правилами соответствующей главы </a:t>
            </a:r>
            <a:r>
              <a:rPr lang="ru-RU" sz="1500" dirty="0">
                <a:hlinkClick r:id="rId4"/>
              </a:rPr>
              <a:t>части второй</a:t>
            </a:r>
            <a:r>
              <a:rPr lang="ru-RU" sz="1500" dirty="0"/>
              <a:t> настоящего Кодекса при соблюдении одновременно следующих условий</a:t>
            </a:r>
            <a:r>
              <a:rPr lang="ru-RU" sz="1500" dirty="0" smtClean="0"/>
              <a:t>:</a:t>
            </a:r>
            <a:endParaRPr lang="ru-RU" sz="1500" dirty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1500" dirty="0" smtClean="0"/>
              <a:t>	1) основной </a:t>
            </a:r>
            <a:r>
              <a:rPr lang="ru-RU" sz="1500" dirty="0"/>
              <a:t>целью совершения сделки (операции) не являются неуплата (неполная </a:t>
            </a:r>
            <a:r>
              <a:rPr lang="ru-RU" sz="1500" dirty="0" smtClean="0"/>
              <a:t>уплата) и </a:t>
            </a:r>
            <a:r>
              <a:rPr lang="ru-RU" sz="1500" dirty="0"/>
              <a:t>(или) зачет (возврат) суммы </a:t>
            </a:r>
            <a:r>
              <a:rPr lang="ru-RU" sz="1500" dirty="0" smtClean="0"/>
              <a:t>налога;</a:t>
            </a:r>
            <a:endParaRPr lang="ru-RU" sz="1500" dirty="0"/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u-RU" sz="1500" dirty="0"/>
              <a:t>	</a:t>
            </a:r>
            <a:r>
              <a:rPr lang="ru-RU" sz="1500" dirty="0" smtClean="0"/>
              <a:t>2) обязательство </a:t>
            </a:r>
            <a:r>
              <a:rPr lang="ru-RU" sz="1500" dirty="0"/>
              <a:t>по сделке (операции) исполнено лицом, являющимся стороной договора, </a:t>
            </a:r>
            <a:r>
              <a:rPr lang="ru-RU" sz="1500" dirty="0" smtClean="0"/>
              <a:t>заключенного </a:t>
            </a:r>
            <a:r>
              <a:rPr lang="ru-RU" sz="1500" dirty="0"/>
              <a:t>с налогоплательщиком, и (или) лицом, которому обязательство по </a:t>
            </a:r>
            <a:r>
              <a:rPr lang="ru-RU" sz="1500" dirty="0" smtClean="0"/>
              <a:t>исполнению </a:t>
            </a:r>
            <a:r>
              <a:rPr lang="ru-RU" sz="1500" dirty="0"/>
              <a:t>сделки (операции) передано по договору или закону.</a:t>
            </a:r>
          </a:p>
          <a:p>
            <a:endParaRPr lang="ru-RU" sz="18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9289" y="314325"/>
            <a:ext cx="7548638" cy="676275"/>
          </a:xfrm>
        </p:spPr>
        <p:txBody>
          <a:bodyPr/>
          <a:lstStyle/>
          <a:p>
            <a:pPr algn="ctr"/>
            <a:r>
              <a:rPr lang="ru-RU" sz="1900" dirty="0"/>
              <a:t>Пределы осуществления прав по исчислению налоговой базы и (или) суммы налога, сбора, страховых </a:t>
            </a:r>
            <a:r>
              <a:rPr lang="ru-RU" sz="1900" dirty="0" smtClean="0"/>
              <a:t>взносов (ст</a:t>
            </a:r>
            <a:r>
              <a:rPr lang="ru-RU" sz="1900" dirty="0"/>
              <a:t>. 54.1 НК </a:t>
            </a:r>
            <a:r>
              <a:rPr lang="ru-RU" sz="1900" dirty="0" smtClean="0"/>
              <a:t>РФ)</a:t>
            </a:r>
            <a:endParaRPr lang="ru-RU" sz="19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431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6200" y="1114425"/>
            <a:ext cx="8324851" cy="3810000"/>
          </a:xfrm>
        </p:spPr>
        <p:txBody>
          <a:bodyPr/>
          <a:lstStyle/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 smtClean="0"/>
              <a:t>истребование </a:t>
            </a:r>
            <a:r>
              <a:rPr lang="ru-RU" sz="1450" dirty="0"/>
              <a:t>документов (информации) у плательщиков или налоговых агентов,  </a:t>
            </a:r>
            <a:r>
              <a:rPr lang="ru-RU" sz="1450" dirty="0" smtClean="0"/>
              <a:t>у контрагентов </a:t>
            </a:r>
            <a:r>
              <a:rPr lang="ru-RU" sz="1450" dirty="0"/>
              <a:t>проверяемого лица (третьих лиц</a:t>
            </a:r>
            <a:r>
              <a:rPr lang="ru-RU" sz="1450" dirty="0" smtClean="0"/>
              <a:t>)  </a:t>
            </a:r>
            <a:r>
              <a:rPr lang="ru-RU" sz="1450" dirty="0">
                <a:solidFill>
                  <a:srgbClr val="3122F6"/>
                </a:solidFill>
              </a:rPr>
              <a:t>(</a:t>
            </a:r>
            <a:r>
              <a:rPr lang="ru-RU" sz="1450" dirty="0">
                <a:solidFill>
                  <a:srgbClr val="3122F6"/>
                </a:solidFill>
                <a:hlinkClick r:id="rId2"/>
              </a:rPr>
              <a:t>ст. 88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>
                <a:solidFill>
                  <a:srgbClr val="3122F6"/>
                </a:solidFill>
                <a:hlinkClick r:id="rId3"/>
              </a:rPr>
              <a:t>п. 12 ст. 89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 smtClean="0">
                <a:solidFill>
                  <a:srgbClr val="3122F6"/>
                </a:solidFill>
                <a:hlinkClick r:id="rId4"/>
              </a:rPr>
              <a:t>п.1 </a:t>
            </a:r>
            <a:r>
              <a:rPr lang="ru-RU" sz="1450" dirty="0">
                <a:solidFill>
                  <a:srgbClr val="3122F6"/>
                </a:solidFill>
                <a:hlinkClick r:id="rId4"/>
              </a:rPr>
              <a:t>ст. 93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u="sng" dirty="0">
                <a:solidFill>
                  <a:srgbClr val="3122F6"/>
                </a:solidFill>
              </a:rPr>
              <a:t>93.1 НК </a:t>
            </a:r>
            <a:r>
              <a:rPr lang="ru-RU" sz="1450" u="sng" dirty="0" smtClean="0">
                <a:solidFill>
                  <a:srgbClr val="3122F6"/>
                </a:solidFill>
              </a:rPr>
              <a:t>РФ</a:t>
            </a:r>
            <a:r>
              <a:rPr lang="ru-RU" sz="1450" dirty="0">
                <a:solidFill>
                  <a:srgbClr val="3122F6"/>
                </a:solidFill>
              </a:rPr>
              <a:t>)</a:t>
            </a:r>
            <a:r>
              <a:rPr lang="ru-RU" sz="1450" dirty="0"/>
              <a:t>;</a:t>
            </a:r>
          </a:p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 smtClean="0"/>
              <a:t>запрос </a:t>
            </a:r>
            <a:r>
              <a:rPr lang="ru-RU" sz="1450" dirty="0"/>
              <a:t>у госорганов и учреждений </a:t>
            </a:r>
            <a:r>
              <a:rPr lang="ru-RU" sz="1450" dirty="0" smtClean="0"/>
              <a:t>информации, связанной </a:t>
            </a:r>
            <a:r>
              <a:rPr lang="ru-RU" sz="1450" dirty="0"/>
              <a:t>с учетом организаций и физических лиц, </a:t>
            </a:r>
            <a:r>
              <a:rPr lang="ru-RU" sz="1450" dirty="0" smtClean="0"/>
              <a:t>у </a:t>
            </a:r>
            <a:r>
              <a:rPr lang="ru-RU" sz="1450" dirty="0"/>
              <a:t>банков сведения об </a:t>
            </a:r>
            <a:r>
              <a:rPr lang="ru-RU" sz="1450" dirty="0" smtClean="0"/>
              <a:t>операциях по движению денежных средств на счетах организаций, индивидуальных предпринимателей и физических лиц   </a:t>
            </a:r>
            <a:r>
              <a:rPr lang="ru-RU" sz="1450" dirty="0">
                <a:solidFill>
                  <a:srgbClr val="3122F6"/>
                </a:solidFill>
              </a:rPr>
              <a:t>(</a:t>
            </a:r>
            <a:r>
              <a:rPr lang="ru-RU" sz="1450" dirty="0">
                <a:solidFill>
                  <a:srgbClr val="3122F6"/>
                </a:solidFill>
                <a:hlinkClick r:id="rId5"/>
              </a:rPr>
              <a:t>п. 13 ст. 85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>
                <a:solidFill>
                  <a:srgbClr val="3122F6"/>
                </a:solidFill>
                <a:hlinkClick r:id="rId6"/>
              </a:rPr>
              <a:t>п. 2 ст. 86</a:t>
            </a:r>
            <a:r>
              <a:rPr lang="ru-RU" sz="1450" dirty="0">
                <a:solidFill>
                  <a:srgbClr val="3122F6"/>
                </a:solidFill>
              </a:rPr>
              <a:t> </a:t>
            </a:r>
            <a:r>
              <a:rPr lang="ru-RU" sz="1450" u="sng" dirty="0">
                <a:solidFill>
                  <a:srgbClr val="3122F6"/>
                </a:solidFill>
              </a:rPr>
              <a:t>НК РФ);</a:t>
            </a:r>
          </a:p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 smtClean="0"/>
              <a:t>получение </a:t>
            </a:r>
            <a:r>
              <a:rPr lang="ru-RU" sz="1450" dirty="0"/>
              <a:t>пояснений плательщиков и налоговых агентов, в том числе путем </a:t>
            </a:r>
            <a:r>
              <a:rPr lang="ru-RU" sz="1450" dirty="0" smtClean="0"/>
              <a:t>вызова в инспекцию  </a:t>
            </a:r>
            <a:r>
              <a:rPr lang="ru-RU" sz="1450" dirty="0">
                <a:solidFill>
                  <a:srgbClr val="3122F6"/>
                </a:solidFill>
              </a:rPr>
              <a:t>(</a:t>
            </a:r>
            <a:r>
              <a:rPr lang="ru-RU" sz="1450" dirty="0" err="1">
                <a:solidFill>
                  <a:srgbClr val="3122F6"/>
                </a:solidFill>
                <a:hlinkClick r:id="rId7"/>
              </a:rPr>
              <a:t>пп</a:t>
            </a:r>
            <a:r>
              <a:rPr lang="ru-RU" sz="1450" dirty="0">
                <a:solidFill>
                  <a:srgbClr val="3122F6"/>
                </a:solidFill>
                <a:hlinkClick r:id="rId7"/>
              </a:rPr>
              <a:t>. 4 п. 1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>
                <a:solidFill>
                  <a:srgbClr val="3122F6"/>
                </a:solidFill>
                <a:hlinkClick r:id="rId8"/>
              </a:rPr>
              <a:t>п. 2.1 ст. 31</a:t>
            </a:r>
            <a:r>
              <a:rPr lang="ru-RU" sz="1450" dirty="0">
                <a:solidFill>
                  <a:srgbClr val="3122F6"/>
                </a:solidFill>
              </a:rPr>
              <a:t> НК РФ);</a:t>
            </a:r>
          </a:p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 smtClean="0"/>
              <a:t>проведение </a:t>
            </a:r>
            <a:r>
              <a:rPr lang="ru-RU" sz="1450" dirty="0"/>
              <a:t>допросов свидетелей, лиц котором могут быть известны обстоятельства, имеющие значение для налогового контроля </a:t>
            </a:r>
            <a:r>
              <a:rPr lang="ru-RU" sz="1450" dirty="0" smtClean="0"/>
              <a:t>    </a:t>
            </a:r>
            <a:r>
              <a:rPr lang="ru-RU" sz="1450" dirty="0" smtClean="0">
                <a:solidFill>
                  <a:srgbClr val="3122F6"/>
                </a:solidFill>
              </a:rPr>
              <a:t>(</a:t>
            </a:r>
            <a:r>
              <a:rPr lang="ru-RU" sz="1450" dirty="0" err="1">
                <a:solidFill>
                  <a:srgbClr val="3122F6"/>
                </a:solidFill>
                <a:hlinkClick r:id="rId9"/>
              </a:rPr>
              <a:t>пп</a:t>
            </a:r>
            <a:r>
              <a:rPr lang="ru-RU" sz="1450" dirty="0">
                <a:solidFill>
                  <a:srgbClr val="3122F6"/>
                </a:solidFill>
                <a:hlinkClick r:id="rId9"/>
              </a:rPr>
              <a:t>. 12 п. 1 ст. 31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>
                <a:solidFill>
                  <a:srgbClr val="3122F6"/>
                </a:solidFill>
                <a:hlinkClick r:id="rId10"/>
              </a:rPr>
              <a:t>п. 1 ст. </a:t>
            </a:r>
            <a:r>
              <a:rPr lang="ru-RU" sz="1450" u="sng" dirty="0">
                <a:solidFill>
                  <a:srgbClr val="3122F6"/>
                </a:solidFill>
                <a:hlinkClick r:id="rId10"/>
              </a:rPr>
              <a:t>90</a:t>
            </a:r>
            <a:r>
              <a:rPr lang="ru-RU" sz="1450" u="sng" dirty="0">
                <a:solidFill>
                  <a:srgbClr val="3122F6"/>
                </a:solidFill>
              </a:rPr>
              <a:t> НК РФ</a:t>
            </a:r>
            <a:r>
              <a:rPr lang="ru-RU" sz="1450" dirty="0">
                <a:solidFill>
                  <a:srgbClr val="3122F6"/>
                </a:solidFill>
              </a:rPr>
              <a:t>);</a:t>
            </a:r>
          </a:p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 smtClean="0"/>
              <a:t>проведение осмотров </a:t>
            </a:r>
            <a:r>
              <a:rPr lang="ru-RU" sz="1450" dirty="0"/>
              <a:t>помещений, территорий, документов и предметов </a:t>
            </a:r>
            <a:r>
              <a:rPr lang="ru-RU" sz="1450" dirty="0" smtClean="0"/>
              <a:t>  </a:t>
            </a:r>
            <a:r>
              <a:rPr lang="ru-RU" sz="1450" dirty="0" smtClean="0">
                <a:solidFill>
                  <a:srgbClr val="3122F6"/>
                </a:solidFill>
              </a:rPr>
              <a:t>(</a:t>
            </a:r>
            <a:r>
              <a:rPr lang="ru-RU" sz="1450" dirty="0">
                <a:solidFill>
                  <a:srgbClr val="3122F6"/>
                </a:solidFill>
                <a:hlinkClick r:id="rId11"/>
              </a:rPr>
              <a:t>п. 1 ст. </a:t>
            </a:r>
            <a:r>
              <a:rPr lang="ru-RU" sz="1450" u="sng" dirty="0">
                <a:solidFill>
                  <a:srgbClr val="3122F6"/>
                </a:solidFill>
                <a:hlinkClick r:id="rId11"/>
              </a:rPr>
              <a:t>92</a:t>
            </a:r>
            <a:r>
              <a:rPr lang="ru-RU" sz="1450" u="sng" dirty="0">
                <a:solidFill>
                  <a:srgbClr val="3122F6"/>
                </a:solidFill>
              </a:rPr>
              <a:t> НК РФ</a:t>
            </a:r>
            <a:r>
              <a:rPr lang="ru-RU" sz="1450" dirty="0">
                <a:solidFill>
                  <a:srgbClr val="3122F6"/>
                </a:solidFill>
              </a:rPr>
              <a:t>);</a:t>
            </a:r>
          </a:p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 smtClean="0"/>
              <a:t>привлечение </a:t>
            </a:r>
            <a:r>
              <a:rPr lang="ru-RU" sz="1450" dirty="0"/>
              <a:t>переводчика или специалиста, который обладает специальными знаниями и навыками </a:t>
            </a:r>
            <a:r>
              <a:rPr lang="ru-RU" sz="1450" dirty="0" smtClean="0"/>
              <a:t>  </a:t>
            </a:r>
            <a:r>
              <a:rPr lang="ru-RU" sz="1450" dirty="0" smtClean="0">
                <a:solidFill>
                  <a:srgbClr val="3122F6"/>
                </a:solidFill>
              </a:rPr>
              <a:t>(</a:t>
            </a:r>
            <a:r>
              <a:rPr lang="ru-RU" sz="1450" dirty="0">
                <a:solidFill>
                  <a:srgbClr val="3122F6"/>
                </a:solidFill>
                <a:hlinkClick r:id="rId12"/>
              </a:rPr>
              <a:t>ст. ст. 96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>
                <a:solidFill>
                  <a:srgbClr val="3122F6"/>
                </a:solidFill>
                <a:hlinkClick r:id="rId13"/>
              </a:rPr>
              <a:t>97</a:t>
            </a:r>
            <a:r>
              <a:rPr lang="ru-RU" sz="1450" dirty="0">
                <a:solidFill>
                  <a:srgbClr val="3122F6"/>
                </a:solidFill>
              </a:rPr>
              <a:t> </a:t>
            </a:r>
            <a:r>
              <a:rPr lang="ru-RU" sz="1450" u="sng" dirty="0">
                <a:solidFill>
                  <a:srgbClr val="3122F6"/>
                </a:solidFill>
              </a:rPr>
              <a:t>НК РФ</a:t>
            </a:r>
            <a:r>
              <a:rPr lang="ru-RU" sz="1450" dirty="0">
                <a:solidFill>
                  <a:srgbClr val="3122F6"/>
                </a:solidFill>
              </a:rPr>
              <a:t>);</a:t>
            </a:r>
          </a:p>
          <a:p>
            <a:pPr marL="570213" indent="-285750">
              <a:buFont typeface="Wingdings" panose="05000000000000000000" pitchFamily="2" charset="2"/>
              <a:buChar char="Ø"/>
            </a:pPr>
            <a:r>
              <a:rPr lang="ru-RU" sz="1450" dirty="0"/>
              <a:t>назначение </a:t>
            </a:r>
            <a:r>
              <a:rPr lang="ru-RU" sz="1450" dirty="0" smtClean="0"/>
              <a:t>экспертиз   </a:t>
            </a:r>
            <a:r>
              <a:rPr lang="ru-RU" sz="1450" dirty="0">
                <a:solidFill>
                  <a:srgbClr val="3122F6"/>
                </a:solidFill>
              </a:rPr>
              <a:t>(</a:t>
            </a:r>
            <a:r>
              <a:rPr lang="ru-RU" sz="1450" dirty="0" err="1">
                <a:solidFill>
                  <a:srgbClr val="3122F6"/>
                </a:solidFill>
                <a:hlinkClick r:id="rId14"/>
              </a:rPr>
              <a:t>пп</a:t>
            </a:r>
            <a:r>
              <a:rPr lang="ru-RU" sz="1450" dirty="0">
                <a:solidFill>
                  <a:srgbClr val="3122F6"/>
                </a:solidFill>
                <a:hlinkClick r:id="rId14"/>
              </a:rPr>
              <a:t>. 11 п. 1 ст. 31</a:t>
            </a:r>
            <a:r>
              <a:rPr lang="ru-RU" sz="1450" dirty="0">
                <a:solidFill>
                  <a:srgbClr val="3122F6"/>
                </a:solidFill>
              </a:rPr>
              <a:t>, </a:t>
            </a:r>
            <a:r>
              <a:rPr lang="ru-RU" sz="1450" dirty="0">
                <a:solidFill>
                  <a:srgbClr val="3122F6"/>
                </a:solidFill>
                <a:hlinkClick r:id="rId15"/>
              </a:rPr>
              <a:t>п. 1 ст. </a:t>
            </a:r>
            <a:r>
              <a:rPr lang="ru-RU" sz="1450" u="sng" dirty="0">
                <a:solidFill>
                  <a:srgbClr val="3122F6"/>
                </a:solidFill>
                <a:hlinkClick r:id="rId15"/>
              </a:rPr>
              <a:t>95</a:t>
            </a:r>
            <a:r>
              <a:rPr lang="ru-RU" sz="1450" u="sng" dirty="0">
                <a:solidFill>
                  <a:srgbClr val="3122F6"/>
                </a:solidFill>
              </a:rPr>
              <a:t> НК РФ</a:t>
            </a:r>
            <a:r>
              <a:rPr lang="ru-RU" sz="1450" dirty="0">
                <a:solidFill>
                  <a:srgbClr val="3122F6"/>
                </a:solidFill>
              </a:rPr>
              <a:t>).</a:t>
            </a:r>
          </a:p>
          <a:p>
            <a:pPr marL="570213" indent="-285750" algn="just">
              <a:buFont typeface="Wingdings" pitchFamily="2" charset="2"/>
              <a:buChar char="Ø"/>
            </a:pPr>
            <a:endParaRPr lang="ru-RU" sz="15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6725" y="266700"/>
            <a:ext cx="8077200" cy="600075"/>
          </a:xfrm>
        </p:spPr>
        <p:txBody>
          <a:bodyPr/>
          <a:lstStyle/>
          <a:p>
            <a:pPr algn="ctr"/>
            <a:r>
              <a:rPr lang="ru-RU" sz="1800" dirty="0"/>
              <a:t>Перечень мероприятий проводимых сотрудниками налоговых органов, при осуществлении налогового </a:t>
            </a:r>
            <a:r>
              <a:rPr lang="ru-RU" sz="1800" dirty="0" smtClean="0"/>
              <a:t>контроля, </a:t>
            </a:r>
            <a:r>
              <a:rPr lang="ru-RU" sz="1800" dirty="0"/>
              <a:t>установленный Налоговым кодексом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244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84719" y="1452776"/>
            <a:ext cx="5737225" cy="2216254"/>
          </a:xfrm>
        </p:spPr>
        <p:txBody>
          <a:bodyPr rtlCol="0">
            <a:noAutofit/>
          </a:bodyPr>
          <a:lstStyle/>
          <a:p>
            <a:pPr algn="ctr" defTabSz="816174"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спасибо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за внимание!</a:t>
            </a:r>
          </a:p>
        </p:txBody>
      </p:sp>
      <p:sp>
        <p:nvSpPr>
          <p:cNvPr id="3" name="Номер слайда 3"/>
          <p:cNvSpPr txBox="1">
            <a:spLocks/>
          </p:cNvSpPr>
          <p:nvPr/>
        </p:nvSpPr>
        <p:spPr>
          <a:xfrm>
            <a:off x="8496300" y="4531525"/>
            <a:ext cx="447677" cy="383376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algn="ctr" defTabSz="816174" rtl="0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7926" indent="49206" algn="l" defTabSz="815853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815853" indent="98410" algn="l" defTabSz="815853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223779" indent="147616" algn="l" defTabSz="815853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631705" indent="196821" algn="l" defTabSz="815853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5657" algn="l" defTabSz="914262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2788" algn="l" defTabSz="914262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199919" algn="l" defTabSz="914262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051" algn="l" defTabSz="914262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>
            <a:solidFill>
              <a:srgbClr val="00B050"/>
            </a:solidFill>
          </a:defRPr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4051</TotalTime>
  <Words>736</Words>
  <Application>Microsoft Office PowerPoint</Application>
  <PresentationFormat>Экран (16:9)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Тема Office</vt:lpstr>
      <vt:lpstr>11_Present_FNS2012_A4</vt:lpstr>
      <vt:lpstr>2_Тема Office</vt:lpstr>
      <vt:lpstr>12_Present_FNS2012_A4</vt:lpstr>
      <vt:lpstr>Схемы дробления бизнеса: признаки и риски, неправомерное использование специальных налоговых режимов. Позиция налоговых органов Хабаровского края по применению положений статьи 54.1 НК РФ при осуществлении налогового контроля </vt:lpstr>
      <vt:lpstr>Письмо ФНС России от 11.08.2017 № СА-4-7/15895@ </vt:lpstr>
      <vt:lpstr>Основные критерии взаимозависимости, установленные Налоговым кодексом</vt:lpstr>
      <vt:lpstr>Положительная судебная практика о получении налогоплательщиком необоснованной налоговой выгоды путем применения схем дробления бизнеса</vt:lpstr>
      <vt:lpstr>Пределы осуществления прав по исчислению налоговой базы и (или) суммы налога, сбора, страховых взносов (ст. 54.1 НК РФ)</vt:lpstr>
      <vt:lpstr>Перечень мероприятий проводимых сотрудниками налоговых органов, при осуществлении налогового контроля, установленный Налоговым кодексом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user</cp:lastModifiedBy>
  <cp:revision>290</cp:revision>
  <cp:lastPrinted>2019-08-12T23:59:22Z</cp:lastPrinted>
  <dcterms:created xsi:type="dcterms:W3CDTF">2013-02-06T12:46:19Z</dcterms:created>
  <dcterms:modified xsi:type="dcterms:W3CDTF">2019-08-18T11:13:43Z</dcterms:modified>
</cp:coreProperties>
</file>